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58" r:id="rId5"/>
    <p:sldId id="268" r:id="rId6"/>
    <p:sldId id="259" r:id="rId7"/>
    <p:sldId id="260" r:id="rId8"/>
    <p:sldId id="269" r:id="rId9"/>
    <p:sldId id="261" r:id="rId10"/>
    <p:sldId id="262" r:id="rId11"/>
    <p:sldId id="263" r:id="rId12"/>
    <p:sldId id="264" r:id="rId13"/>
    <p:sldId id="265" r:id="rId14"/>
    <p:sldId id="266" r:id="rId15"/>
    <p:sldId id="272"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9159FE-ACB1-4288-BBEF-BEB7B02CF40C}"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D34B1D14-855D-4AB7-8E16-1D3022E47D34}">
      <dgm:prSet phldrT="[Text]"/>
      <dgm:spPr/>
      <dgm:t>
        <a:bodyPr/>
        <a:lstStyle/>
        <a:p>
          <a:r>
            <a:rPr lang="sr-Cyrl-RS"/>
            <a:t>Научи које вредности су по теби важне</a:t>
          </a:r>
          <a:endParaRPr lang="en-US"/>
        </a:p>
      </dgm:t>
    </dgm:pt>
    <dgm:pt modelId="{ED67C644-2934-4B85-A31A-0C7F9B76AB3C}" type="parTrans" cxnId="{0D1A0029-8404-47FB-B4F1-365D51586FEB}">
      <dgm:prSet/>
      <dgm:spPr/>
      <dgm:t>
        <a:bodyPr/>
        <a:lstStyle/>
        <a:p>
          <a:endParaRPr lang="en-US"/>
        </a:p>
      </dgm:t>
    </dgm:pt>
    <dgm:pt modelId="{B4FBCBEE-BC88-4017-98D9-43A354FB7049}" type="sibTrans" cxnId="{0D1A0029-8404-47FB-B4F1-365D51586FEB}">
      <dgm:prSet/>
      <dgm:spPr/>
      <dgm:t>
        <a:bodyPr/>
        <a:lstStyle/>
        <a:p>
          <a:endParaRPr lang="en-US"/>
        </a:p>
      </dgm:t>
    </dgm:pt>
    <dgm:pt modelId="{CB678D09-5CEB-4CBE-B945-3309AB6FA70F}">
      <dgm:prSet phldrT="[Text]"/>
      <dgm:spPr/>
      <dgm:t>
        <a:bodyPr/>
        <a:lstStyle/>
        <a:p>
          <a:r>
            <a:rPr lang="sr-Cyrl-RS"/>
            <a:t>Упознај себе</a:t>
          </a:r>
          <a:endParaRPr lang="en-US"/>
        </a:p>
      </dgm:t>
    </dgm:pt>
    <dgm:pt modelId="{8017F6DE-C934-4F34-9227-73E7C05841CD}" type="parTrans" cxnId="{884240B7-ECEE-4306-A300-5DC76DFB06C7}">
      <dgm:prSet/>
      <dgm:spPr/>
      <dgm:t>
        <a:bodyPr/>
        <a:lstStyle/>
        <a:p>
          <a:endParaRPr lang="en-US"/>
        </a:p>
      </dgm:t>
    </dgm:pt>
    <dgm:pt modelId="{FAFF1C33-F944-4659-9FDE-9E5232BF8CCE}" type="sibTrans" cxnId="{884240B7-ECEE-4306-A300-5DC76DFB06C7}">
      <dgm:prSet/>
      <dgm:spPr/>
      <dgm:t>
        <a:bodyPr/>
        <a:lstStyle/>
        <a:p>
          <a:endParaRPr lang="en-US"/>
        </a:p>
      </dgm:t>
    </dgm:pt>
    <dgm:pt modelId="{72A83483-C4AD-4D32-98B0-44CF00778A88}">
      <dgm:prSet phldrT="[Text]"/>
      <dgm:spPr/>
      <dgm:t>
        <a:bodyPr/>
        <a:lstStyle/>
        <a:p>
          <a:r>
            <a:rPr lang="sr-Cyrl-RS"/>
            <a:t>Препознај своје способности</a:t>
          </a:r>
          <a:endParaRPr lang="en-US"/>
        </a:p>
      </dgm:t>
    </dgm:pt>
    <dgm:pt modelId="{E05D2C42-E7DD-4A8D-833D-0BEBE392319E}" type="parTrans" cxnId="{A8B5157A-AA9D-4102-B7E5-E7F1D0BAE2FD}">
      <dgm:prSet/>
      <dgm:spPr/>
      <dgm:t>
        <a:bodyPr/>
        <a:lstStyle/>
        <a:p>
          <a:endParaRPr lang="en-US"/>
        </a:p>
      </dgm:t>
    </dgm:pt>
    <dgm:pt modelId="{CDC52B61-10BF-4473-BAA5-46FB7B1F187B}" type="sibTrans" cxnId="{A8B5157A-AA9D-4102-B7E5-E7F1D0BAE2FD}">
      <dgm:prSet/>
      <dgm:spPr/>
      <dgm:t>
        <a:bodyPr/>
        <a:lstStyle/>
        <a:p>
          <a:endParaRPr lang="en-US"/>
        </a:p>
      </dgm:t>
    </dgm:pt>
    <dgm:pt modelId="{46518E83-9880-43E7-B05C-D8A10D38002E}">
      <dgm:prSet phldrT="[Text]"/>
      <dgm:spPr/>
      <dgm:t>
        <a:bodyPr/>
        <a:lstStyle/>
        <a:p>
          <a:r>
            <a:rPr lang="sr-Cyrl-RS"/>
            <a:t>Истражи могуће изборе</a:t>
          </a:r>
          <a:endParaRPr lang="en-US"/>
        </a:p>
      </dgm:t>
    </dgm:pt>
    <dgm:pt modelId="{B4BD8B53-E148-4EB5-B2F2-2F94E34F2CCE}" type="parTrans" cxnId="{FDDE5B19-EF31-450F-861C-388181C58822}">
      <dgm:prSet/>
      <dgm:spPr/>
      <dgm:t>
        <a:bodyPr/>
        <a:lstStyle/>
        <a:p>
          <a:endParaRPr lang="en-US"/>
        </a:p>
      </dgm:t>
    </dgm:pt>
    <dgm:pt modelId="{4191294D-FAA9-44FE-B21C-5450EF8064B7}" type="sibTrans" cxnId="{FDDE5B19-EF31-450F-861C-388181C58822}">
      <dgm:prSet/>
      <dgm:spPr/>
      <dgm:t>
        <a:bodyPr/>
        <a:lstStyle/>
        <a:p>
          <a:endParaRPr lang="en-US"/>
        </a:p>
      </dgm:t>
    </dgm:pt>
    <dgm:pt modelId="{615C32CE-F5D5-4C33-853A-12D5751E2299}">
      <dgm:prSet phldrT="[Text]"/>
      <dgm:spPr/>
      <dgm:t>
        <a:bodyPr/>
        <a:lstStyle/>
        <a:p>
          <a:r>
            <a:rPr lang="sr-Cyrl-RS"/>
            <a:t>Повежи свој избор са својим могућностима</a:t>
          </a:r>
          <a:endParaRPr lang="en-US"/>
        </a:p>
      </dgm:t>
    </dgm:pt>
    <dgm:pt modelId="{E35FED22-2CEA-47C4-AE2C-4DA94A8869FF}" type="parTrans" cxnId="{4D66079F-B1D3-40F0-890E-24DA69312AC1}">
      <dgm:prSet/>
      <dgm:spPr/>
      <dgm:t>
        <a:bodyPr/>
        <a:lstStyle/>
        <a:p>
          <a:endParaRPr lang="en-US"/>
        </a:p>
      </dgm:t>
    </dgm:pt>
    <dgm:pt modelId="{FC53828C-03E4-4C9C-95F9-1E7693C958FE}" type="sibTrans" cxnId="{4D66079F-B1D3-40F0-890E-24DA69312AC1}">
      <dgm:prSet/>
      <dgm:spPr/>
      <dgm:t>
        <a:bodyPr/>
        <a:lstStyle/>
        <a:p>
          <a:endParaRPr lang="en-US"/>
        </a:p>
      </dgm:t>
    </dgm:pt>
    <dgm:pt modelId="{2EBC6E49-B6DD-4FC7-A513-83C70F019FD2}" type="pres">
      <dgm:prSet presAssocID="{E29159FE-ACB1-4288-BBEF-BEB7B02CF40C}" presName="cycle" presStyleCnt="0">
        <dgm:presLayoutVars>
          <dgm:dir/>
          <dgm:resizeHandles val="exact"/>
        </dgm:presLayoutVars>
      </dgm:prSet>
      <dgm:spPr/>
      <dgm:t>
        <a:bodyPr/>
        <a:lstStyle/>
        <a:p>
          <a:endParaRPr lang="en-US"/>
        </a:p>
      </dgm:t>
    </dgm:pt>
    <dgm:pt modelId="{E7F1E7BE-9ECE-45A0-A85A-2BB1CCCFFB1A}" type="pres">
      <dgm:prSet presAssocID="{D34B1D14-855D-4AB7-8E16-1D3022E47D34}" presName="node" presStyleLbl="node1" presStyleIdx="0" presStyleCnt="5">
        <dgm:presLayoutVars>
          <dgm:bulletEnabled val="1"/>
        </dgm:presLayoutVars>
      </dgm:prSet>
      <dgm:spPr/>
      <dgm:t>
        <a:bodyPr/>
        <a:lstStyle/>
        <a:p>
          <a:endParaRPr lang="en-US"/>
        </a:p>
      </dgm:t>
    </dgm:pt>
    <dgm:pt modelId="{C679AAB2-EB9C-443A-ADDD-F0307D2741C2}" type="pres">
      <dgm:prSet presAssocID="{D34B1D14-855D-4AB7-8E16-1D3022E47D34}" presName="spNode" presStyleCnt="0"/>
      <dgm:spPr/>
    </dgm:pt>
    <dgm:pt modelId="{85E816AA-747E-47B0-A35F-7FCC9CF1B692}" type="pres">
      <dgm:prSet presAssocID="{B4FBCBEE-BC88-4017-98D9-43A354FB7049}" presName="sibTrans" presStyleLbl="sibTrans1D1" presStyleIdx="0" presStyleCnt="5"/>
      <dgm:spPr/>
      <dgm:t>
        <a:bodyPr/>
        <a:lstStyle/>
        <a:p>
          <a:endParaRPr lang="en-US"/>
        </a:p>
      </dgm:t>
    </dgm:pt>
    <dgm:pt modelId="{EB8170E9-2B7A-4435-9954-14FED44CA9A3}" type="pres">
      <dgm:prSet presAssocID="{CB678D09-5CEB-4CBE-B945-3309AB6FA70F}" presName="node" presStyleLbl="node1" presStyleIdx="1" presStyleCnt="5">
        <dgm:presLayoutVars>
          <dgm:bulletEnabled val="1"/>
        </dgm:presLayoutVars>
      </dgm:prSet>
      <dgm:spPr/>
      <dgm:t>
        <a:bodyPr/>
        <a:lstStyle/>
        <a:p>
          <a:endParaRPr lang="en-US"/>
        </a:p>
      </dgm:t>
    </dgm:pt>
    <dgm:pt modelId="{38DA0836-7DA3-4BE0-A64B-9F313C8F58A7}" type="pres">
      <dgm:prSet presAssocID="{CB678D09-5CEB-4CBE-B945-3309AB6FA70F}" presName="spNode" presStyleCnt="0"/>
      <dgm:spPr/>
    </dgm:pt>
    <dgm:pt modelId="{1B376D35-A3D8-4134-B34F-73DBB909DBBA}" type="pres">
      <dgm:prSet presAssocID="{FAFF1C33-F944-4659-9FDE-9E5232BF8CCE}" presName="sibTrans" presStyleLbl="sibTrans1D1" presStyleIdx="1" presStyleCnt="5"/>
      <dgm:spPr/>
      <dgm:t>
        <a:bodyPr/>
        <a:lstStyle/>
        <a:p>
          <a:endParaRPr lang="en-US"/>
        </a:p>
      </dgm:t>
    </dgm:pt>
    <dgm:pt modelId="{77FFD807-6836-4402-9875-2BB4F85BF798}" type="pres">
      <dgm:prSet presAssocID="{72A83483-C4AD-4D32-98B0-44CF00778A88}" presName="node" presStyleLbl="node1" presStyleIdx="2" presStyleCnt="5">
        <dgm:presLayoutVars>
          <dgm:bulletEnabled val="1"/>
        </dgm:presLayoutVars>
      </dgm:prSet>
      <dgm:spPr/>
      <dgm:t>
        <a:bodyPr/>
        <a:lstStyle/>
        <a:p>
          <a:endParaRPr lang="en-US"/>
        </a:p>
      </dgm:t>
    </dgm:pt>
    <dgm:pt modelId="{68C37366-749C-4CC5-9738-2353F055B478}" type="pres">
      <dgm:prSet presAssocID="{72A83483-C4AD-4D32-98B0-44CF00778A88}" presName="spNode" presStyleCnt="0"/>
      <dgm:spPr/>
    </dgm:pt>
    <dgm:pt modelId="{2FFDFD89-7B4E-48E0-8A37-07282B629815}" type="pres">
      <dgm:prSet presAssocID="{CDC52B61-10BF-4473-BAA5-46FB7B1F187B}" presName="sibTrans" presStyleLbl="sibTrans1D1" presStyleIdx="2" presStyleCnt="5"/>
      <dgm:spPr/>
      <dgm:t>
        <a:bodyPr/>
        <a:lstStyle/>
        <a:p>
          <a:endParaRPr lang="en-US"/>
        </a:p>
      </dgm:t>
    </dgm:pt>
    <dgm:pt modelId="{AAC24D37-A796-4DF1-BE5B-07414F0F6E60}" type="pres">
      <dgm:prSet presAssocID="{46518E83-9880-43E7-B05C-D8A10D38002E}" presName="node" presStyleLbl="node1" presStyleIdx="3" presStyleCnt="5">
        <dgm:presLayoutVars>
          <dgm:bulletEnabled val="1"/>
        </dgm:presLayoutVars>
      </dgm:prSet>
      <dgm:spPr/>
      <dgm:t>
        <a:bodyPr/>
        <a:lstStyle/>
        <a:p>
          <a:endParaRPr lang="en-US"/>
        </a:p>
      </dgm:t>
    </dgm:pt>
    <dgm:pt modelId="{AAD337E7-26EC-4049-9EA8-6ACF7CBE22EB}" type="pres">
      <dgm:prSet presAssocID="{46518E83-9880-43E7-B05C-D8A10D38002E}" presName="spNode" presStyleCnt="0"/>
      <dgm:spPr/>
    </dgm:pt>
    <dgm:pt modelId="{3F6E7CC5-2EC7-43A8-8CFB-A55D17EABE5F}" type="pres">
      <dgm:prSet presAssocID="{4191294D-FAA9-44FE-B21C-5450EF8064B7}" presName="sibTrans" presStyleLbl="sibTrans1D1" presStyleIdx="3" presStyleCnt="5"/>
      <dgm:spPr/>
      <dgm:t>
        <a:bodyPr/>
        <a:lstStyle/>
        <a:p>
          <a:endParaRPr lang="en-US"/>
        </a:p>
      </dgm:t>
    </dgm:pt>
    <dgm:pt modelId="{6212E1FE-845E-402C-BB1F-CE635240E294}" type="pres">
      <dgm:prSet presAssocID="{615C32CE-F5D5-4C33-853A-12D5751E2299}" presName="node" presStyleLbl="node1" presStyleIdx="4" presStyleCnt="5">
        <dgm:presLayoutVars>
          <dgm:bulletEnabled val="1"/>
        </dgm:presLayoutVars>
      </dgm:prSet>
      <dgm:spPr/>
      <dgm:t>
        <a:bodyPr/>
        <a:lstStyle/>
        <a:p>
          <a:endParaRPr lang="en-US"/>
        </a:p>
      </dgm:t>
    </dgm:pt>
    <dgm:pt modelId="{8433E34A-4BAC-4A0C-B9E5-87F6827477A8}" type="pres">
      <dgm:prSet presAssocID="{615C32CE-F5D5-4C33-853A-12D5751E2299}" presName="spNode" presStyleCnt="0"/>
      <dgm:spPr/>
    </dgm:pt>
    <dgm:pt modelId="{2D5CB0E2-94F8-4B0F-8A2D-D96061C23986}" type="pres">
      <dgm:prSet presAssocID="{FC53828C-03E4-4C9C-95F9-1E7693C958FE}" presName="sibTrans" presStyleLbl="sibTrans1D1" presStyleIdx="4" presStyleCnt="5"/>
      <dgm:spPr/>
      <dgm:t>
        <a:bodyPr/>
        <a:lstStyle/>
        <a:p>
          <a:endParaRPr lang="en-US"/>
        </a:p>
      </dgm:t>
    </dgm:pt>
  </dgm:ptLst>
  <dgm:cxnLst>
    <dgm:cxn modelId="{FDDE5B19-EF31-450F-861C-388181C58822}" srcId="{E29159FE-ACB1-4288-BBEF-BEB7B02CF40C}" destId="{46518E83-9880-43E7-B05C-D8A10D38002E}" srcOrd="3" destOrd="0" parTransId="{B4BD8B53-E148-4EB5-B2F2-2F94E34F2CCE}" sibTransId="{4191294D-FAA9-44FE-B21C-5450EF8064B7}"/>
    <dgm:cxn modelId="{A8B5157A-AA9D-4102-B7E5-E7F1D0BAE2FD}" srcId="{E29159FE-ACB1-4288-BBEF-BEB7B02CF40C}" destId="{72A83483-C4AD-4D32-98B0-44CF00778A88}" srcOrd="2" destOrd="0" parTransId="{E05D2C42-E7DD-4A8D-833D-0BEBE392319E}" sibTransId="{CDC52B61-10BF-4473-BAA5-46FB7B1F187B}"/>
    <dgm:cxn modelId="{884240B7-ECEE-4306-A300-5DC76DFB06C7}" srcId="{E29159FE-ACB1-4288-BBEF-BEB7B02CF40C}" destId="{CB678D09-5CEB-4CBE-B945-3309AB6FA70F}" srcOrd="1" destOrd="0" parTransId="{8017F6DE-C934-4F34-9227-73E7C05841CD}" sibTransId="{FAFF1C33-F944-4659-9FDE-9E5232BF8CCE}"/>
    <dgm:cxn modelId="{85B93557-4E15-4D47-9D10-2235A8C5B905}" type="presOf" srcId="{72A83483-C4AD-4D32-98B0-44CF00778A88}" destId="{77FFD807-6836-4402-9875-2BB4F85BF798}" srcOrd="0" destOrd="0" presId="urn:microsoft.com/office/officeart/2005/8/layout/cycle5"/>
    <dgm:cxn modelId="{293856E6-F11C-4720-A661-485C98FD5E33}" type="presOf" srcId="{E29159FE-ACB1-4288-BBEF-BEB7B02CF40C}" destId="{2EBC6E49-B6DD-4FC7-A513-83C70F019FD2}" srcOrd="0" destOrd="0" presId="urn:microsoft.com/office/officeart/2005/8/layout/cycle5"/>
    <dgm:cxn modelId="{B77B981E-9D1C-4B83-80D1-8E01D9CA9B12}" type="presOf" srcId="{4191294D-FAA9-44FE-B21C-5450EF8064B7}" destId="{3F6E7CC5-2EC7-43A8-8CFB-A55D17EABE5F}" srcOrd="0" destOrd="0" presId="urn:microsoft.com/office/officeart/2005/8/layout/cycle5"/>
    <dgm:cxn modelId="{828C9998-9289-4998-B620-B0BBFDFCF150}" type="presOf" srcId="{B4FBCBEE-BC88-4017-98D9-43A354FB7049}" destId="{85E816AA-747E-47B0-A35F-7FCC9CF1B692}" srcOrd="0" destOrd="0" presId="urn:microsoft.com/office/officeart/2005/8/layout/cycle5"/>
    <dgm:cxn modelId="{2B851883-0C60-46A7-BDEC-289386738216}" type="presOf" srcId="{615C32CE-F5D5-4C33-853A-12D5751E2299}" destId="{6212E1FE-845E-402C-BB1F-CE635240E294}" srcOrd="0" destOrd="0" presId="urn:microsoft.com/office/officeart/2005/8/layout/cycle5"/>
    <dgm:cxn modelId="{65DBAA0C-7F89-4FDC-9824-5EB076EC9680}" type="presOf" srcId="{CDC52B61-10BF-4473-BAA5-46FB7B1F187B}" destId="{2FFDFD89-7B4E-48E0-8A37-07282B629815}" srcOrd="0" destOrd="0" presId="urn:microsoft.com/office/officeart/2005/8/layout/cycle5"/>
    <dgm:cxn modelId="{4D66079F-B1D3-40F0-890E-24DA69312AC1}" srcId="{E29159FE-ACB1-4288-BBEF-BEB7B02CF40C}" destId="{615C32CE-F5D5-4C33-853A-12D5751E2299}" srcOrd="4" destOrd="0" parTransId="{E35FED22-2CEA-47C4-AE2C-4DA94A8869FF}" sibTransId="{FC53828C-03E4-4C9C-95F9-1E7693C958FE}"/>
    <dgm:cxn modelId="{FE2C007C-36A8-476C-BBA6-1B6E2F7ABB22}" type="presOf" srcId="{D34B1D14-855D-4AB7-8E16-1D3022E47D34}" destId="{E7F1E7BE-9ECE-45A0-A85A-2BB1CCCFFB1A}" srcOrd="0" destOrd="0" presId="urn:microsoft.com/office/officeart/2005/8/layout/cycle5"/>
    <dgm:cxn modelId="{0D1A0029-8404-47FB-B4F1-365D51586FEB}" srcId="{E29159FE-ACB1-4288-BBEF-BEB7B02CF40C}" destId="{D34B1D14-855D-4AB7-8E16-1D3022E47D34}" srcOrd="0" destOrd="0" parTransId="{ED67C644-2934-4B85-A31A-0C7F9B76AB3C}" sibTransId="{B4FBCBEE-BC88-4017-98D9-43A354FB7049}"/>
    <dgm:cxn modelId="{13637D58-797E-476A-800B-A411A0D5E6B2}" type="presOf" srcId="{CB678D09-5CEB-4CBE-B945-3309AB6FA70F}" destId="{EB8170E9-2B7A-4435-9954-14FED44CA9A3}" srcOrd="0" destOrd="0" presId="urn:microsoft.com/office/officeart/2005/8/layout/cycle5"/>
    <dgm:cxn modelId="{A9FF0F60-0FA6-4280-B35D-B5F4EFF3A4CB}" type="presOf" srcId="{FC53828C-03E4-4C9C-95F9-1E7693C958FE}" destId="{2D5CB0E2-94F8-4B0F-8A2D-D96061C23986}" srcOrd="0" destOrd="0" presId="urn:microsoft.com/office/officeart/2005/8/layout/cycle5"/>
    <dgm:cxn modelId="{6E89FAC8-FD98-4199-BD2C-DCF12660580E}" type="presOf" srcId="{FAFF1C33-F944-4659-9FDE-9E5232BF8CCE}" destId="{1B376D35-A3D8-4134-B34F-73DBB909DBBA}" srcOrd="0" destOrd="0" presId="urn:microsoft.com/office/officeart/2005/8/layout/cycle5"/>
    <dgm:cxn modelId="{551C468C-1F2C-479B-8677-643CB265F548}" type="presOf" srcId="{46518E83-9880-43E7-B05C-D8A10D38002E}" destId="{AAC24D37-A796-4DF1-BE5B-07414F0F6E60}" srcOrd="0" destOrd="0" presId="urn:microsoft.com/office/officeart/2005/8/layout/cycle5"/>
    <dgm:cxn modelId="{E5055317-4B40-4E38-A607-A4A3F1A7E196}" type="presParOf" srcId="{2EBC6E49-B6DD-4FC7-A513-83C70F019FD2}" destId="{E7F1E7BE-9ECE-45A0-A85A-2BB1CCCFFB1A}" srcOrd="0" destOrd="0" presId="urn:microsoft.com/office/officeart/2005/8/layout/cycle5"/>
    <dgm:cxn modelId="{2DF396EF-506A-458E-84CD-C51479F14EE1}" type="presParOf" srcId="{2EBC6E49-B6DD-4FC7-A513-83C70F019FD2}" destId="{C679AAB2-EB9C-443A-ADDD-F0307D2741C2}" srcOrd="1" destOrd="0" presId="urn:microsoft.com/office/officeart/2005/8/layout/cycle5"/>
    <dgm:cxn modelId="{CFE73CD5-B8BD-4CF3-A5EE-EE459A67CAC1}" type="presParOf" srcId="{2EBC6E49-B6DD-4FC7-A513-83C70F019FD2}" destId="{85E816AA-747E-47B0-A35F-7FCC9CF1B692}" srcOrd="2" destOrd="0" presId="urn:microsoft.com/office/officeart/2005/8/layout/cycle5"/>
    <dgm:cxn modelId="{B0EC81CE-E565-4CB7-9D98-05E7288DE3B8}" type="presParOf" srcId="{2EBC6E49-B6DD-4FC7-A513-83C70F019FD2}" destId="{EB8170E9-2B7A-4435-9954-14FED44CA9A3}" srcOrd="3" destOrd="0" presId="urn:microsoft.com/office/officeart/2005/8/layout/cycle5"/>
    <dgm:cxn modelId="{88243861-6DB0-4919-B699-B6410AE923B4}" type="presParOf" srcId="{2EBC6E49-B6DD-4FC7-A513-83C70F019FD2}" destId="{38DA0836-7DA3-4BE0-A64B-9F313C8F58A7}" srcOrd="4" destOrd="0" presId="urn:microsoft.com/office/officeart/2005/8/layout/cycle5"/>
    <dgm:cxn modelId="{DA09816A-FDA3-4974-B860-9636C47E39FA}" type="presParOf" srcId="{2EBC6E49-B6DD-4FC7-A513-83C70F019FD2}" destId="{1B376D35-A3D8-4134-B34F-73DBB909DBBA}" srcOrd="5" destOrd="0" presId="urn:microsoft.com/office/officeart/2005/8/layout/cycle5"/>
    <dgm:cxn modelId="{171E8C1E-D6D7-4556-83CC-BBA0454B02AC}" type="presParOf" srcId="{2EBC6E49-B6DD-4FC7-A513-83C70F019FD2}" destId="{77FFD807-6836-4402-9875-2BB4F85BF798}" srcOrd="6" destOrd="0" presId="urn:microsoft.com/office/officeart/2005/8/layout/cycle5"/>
    <dgm:cxn modelId="{81924320-CA7B-4427-AFE1-5C6F28759117}" type="presParOf" srcId="{2EBC6E49-B6DD-4FC7-A513-83C70F019FD2}" destId="{68C37366-749C-4CC5-9738-2353F055B478}" srcOrd="7" destOrd="0" presId="urn:microsoft.com/office/officeart/2005/8/layout/cycle5"/>
    <dgm:cxn modelId="{329D5A60-2708-4439-A0F2-649AFDA940C8}" type="presParOf" srcId="{2EBC6E49-B6DD-4FC7-A513-83C70F019FD2}" destId="{2FFDFD89-7B4E-48E0-8A37-07282B629815}" srcOrd="8" destOrd="0" presId="urn:microsoft.com/office/officeart/2005/8/layout/cycle5"/>
    <dgm:cxn modelId="{07706546-8396-4C1A-A38D-268EBC552154}" type="presParOf" srcId="{2EBC6E49-B6DD-4FC7-A513-83C70F019FD2}" destId="{AAC24D37-A796-4DF1-BE5B-07414F0F6E60}" srcOrd="9" destOrd="0" presId="urn:microsoft.com/office/officeart/2005/8/layout/cycle5"/>
    <dgm:cxn modelId="{A1226BD3-F946-46E5-B9B1-4BC962B97690}" type="presParOf" srcId="{2EBC6E49-B6DD-4FC7-A513-83C70F019FD2}" destId="{AAD337E7-26EC-4049-9EA8-6ACF7CBE22EB}" srcOrd="10" destOrd="0" presId="urn:microsoft.com/office/officeart/2005/8/layout/cycle5"/>
    <dgm:cxn modelId="{73CADB5C-362E-4B14-A13B-7C0C0BC4C397}" type="presParOf" srcId="{2EBC6E49-B6DD-4FC7-A513-83C70F019FD2}" destId="{3F6E7CC5-2EC7-43A8-8CFB-A55D17EABE5F}" srcOrd="11" destOrd="0" presId="urn:microsoft.com/office/officeart/2005/8/layout/cycle5"/>
    <dgm:cxn modelId="{B0615951-7F47-481E-9800-BB7CA50B3242}" type="presParOf" srcId="{2EBC6E49-B6DD-4FC7-A513-83C70F019FD2}" destId="{6212E1FE-845E-402C-BB1F-CE635240E294}" srcOrd="12" destOrd="0" presId="urn:microsoft.com/office/officeart/2005/8/layout/cycle5"/>
    <dgm:cxn modelId="{77DB1FED-F9FB-4AFB-B9A8-F274B037E6C2}" type="presParOf" srcId="{2EBC6E49-B6DD-4FC7-A513-83C70F019FD2}" destId="{8433E34A-4BAC-4A0C-B9E5-87F6827477A8}" srcOrd="13" destOrd="0" presId="urn:microsoft.com/office/officeart/2005/8/layout/cycle5"/>
    <dgm:cxn modelId="{D1359944-65C7-49E4-8D5A-6ACFAB4D7F19}" type="presParOf" srcId="{2EBC6E49-B6DD-4FC7-A513-83C70F019FD2}" destId="{2D5CB0E2-94F8-4B0F-8A2D-D96061C23986}" srcOrd="14" destOrd="0" presId="urn:microsoft.com/office/officeart/2005/8/layout/cycle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7F1E7BE-9ECE-45A0-A85A-2BB1CCCFFB1A}">
      <dsp:nvSpPr>
        <dsp:cNvPr id="0" name=""/>
        <dsp:cNvSpPr/>
      </dsp:nvSpPr>
      <dsp:spPr>
        <a:xfrm>
          <a:off x="2933439" y="2899"/>
          <a:ext cx="1600720" cy="10404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sr-Cyrl-RS" sz="1500" kern="1200"/>
            <a:t>Научи које вредности су по теби важне</a:t>
          </a:r>
          <a:endParaRPr lang="en-US" sz="1500" kern="1200"/>
        </a:p>
      </dsp:txBody>
      <dsp:txXfrm>
        <a:off x="2933439" y="2899"/>
        <a:ext cx="1600720" cy="1040468"/>
      </dsp:txXfrm>
    </dsp:sp>
    <dsp:sp modelId="{85E816AA-747E-47B0-A35F-7FCC9CF1B692}">
      <dsp:nvSpPr>
        <dsp:cNvPr id="0" name=""/>
        <dsp:cNvSpPr/>
      </dsp:nvSpPr>
      <dsp:spPr>
        <a:xfrm>
          <a:off x="1656046" y="523133"/>
          <a:ext cx="4155506" cy="4155506"/>
        </a:xfrm>
        <a:custGeom>
          <a:avLst/>
          <a:gdLst/>
          <a:ahLst/>
          <a:cxnLst/>
          <a:rect l="0" t="0" r="0" b="0"/>
          <a:pathLst>
            <a:path>
              <a:moveTo>
                <a:pt x="3092313" y="264544"/>
              </a:moveTo>
              <a:arcTo wR="2077753" hR="2077753" stAng="17953723" swAng="1211082"/>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B8170E9-2B7A-4435-9954-14FED44CA9A3}">
      <dsp:nvSpPr>
        <dsp:cNvPr id="0" name=""/>
        <dsp:cNvSpPr/>
      </dsp:nvSpPr>
      <dsp:spPr>
        <a:xfrm>
          <a:off x="4909500" y="1438591"/>
          <a:ext cx="1600720" cy="10404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sr-Cyrl-RS" sz="1500" kern="1200"/>
            <a:t>Упознај себе</a:t>
          </a:r>
          <a:endParaRPr lang="en-US" sz="1500" kern="1200"/>
        </a:p>
      </dsp:txBody>
      <dsp:txXfrm>
        <a:off x="4909500" y="1438591"/>
        <a:ext cx="1600720" cy="1040468"/>
      </dsp:txXfrm>
    </dsp:sp>
    <dsp:sp modelId="{1B376D35-A3D8-4134-B34F-73DBB909DBBA}">
      <dsp:nvSpPr>
        <dsp:cNvPr id="0" name=""/>
        <dsp:cNvSpPr/>
      </dsp:nvSpPr>
      <dsp:spPr>
        <a:xfrm>
          <a:off x="1656046" y="523133"/>
          <a:ext cx="4155506" cy="4155506"/>
        </a:xfrm>
        <a:custGeom>
          <a:avLst/>
          <a:gdLst/>
          <a:ahLst/>
          <a:cxnLst/>
          <a:rect l="0" t="0" r="0" b="0"/>
          <a:pathLst>
            <a:path>
              <a:moveTo>
                <a:pt x="4150515" y="2221672"/>
              </a:moveTo>
              <a:arcTo wR="2077753" hR="2077753" stAng="21838313" swAng="1359373"/>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7FFD807-6836-4402-9875-2BB4F85BF798}">
      <dsp:nvSpPr>
        <dsp:cNvPr id="0" name=""/>
        <dsp:cNvSpPr/>
      </dsp:nvSpPr>
      <dsp:spPr>
        <a:xfrm>
          <a:off x="4154712" y="3761589"/>
          <a:ext cx="1600720" cy="10404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sr-Cyrl-RS" sz="1500" kern="1200"/>
            <a:t>Препознај своје способности</a:t>
          </a:r>
          <a:endParaRPr lang="en-US" sz="1500" kern="1200"/>
        </a:p>
      </dsp:txBody>
      <dsp:txXfrm>
        <a:off x="4154712" y="3761589"/>
        <a:ext cx="1600720" cy="1040468"/>
      </dsp:txXfrm>
    </dsp:sp>
    <dsp:sp modelId="{2FFDFD89-7B4E-48E0-8A37-07282B629815}">
      <dsp:nvSpPr>
        <dsp:cNvPr id="0" name=""/>
        <dsp:cNvSpPr/>
      </dsp:nvSpPr>
      <dsp:spPr>
        <a:xfrm>
          <a:off x="1656046" y="523133"/>
          <a:ext cx="4155506" cy="4155506"/>
        </a:xfrm>
        <a:custGeom>
          <a:avLst/>
          <a:gdLst/>
          <a:ahLst/>
          <a:cxnLst/>
          <a:rect l="0" t="0" r="0" b="0"/>
          <a:pathLst>
            <a:path>
              <a:moveTo>
                <a:pt x="2332590" y="4139818"/>
              </a:moveTo>
              <a:arcTo wR="2077753" hR="2077753" stAng="4977294" swAng="845411"/>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AC24D37-A796-4DF1-BE5B-07414F0F6E60}">
      <dsp:nvSpPr>
        <dsp:cNvPr id="0" name=""/>
        <dsp:cNvSpPr/>
      </dsp:nvSpPr>
      <dsp:spPr>
        <a:xfrm>
          <a:off x="1712166" y="3761589"/>
          <a:ext cx="1600720" cy="10404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sr-Cyrl-RS" sz="1500" kern="1200"/>
            <a:t>Истражи могуће изборе</a:t>
          </a:r>
          <a:endParaRPr lang="en-US" sz="1500" kern="1200"/>
        </a:p>
      </dsp:txBody>
      <dsp:txXfrm>
        <a:off x="1712166" y="3761589"/>
        <a:ext cx="1600720" cy="1040468"/>
      </dsp:txXfrm>
    </dsp:sp>
    <dsp:sp modelId="{3F6E7CC5-2EC7-43A8-8CFB-A55D17EABE5F}">
      <dsp:nvSpPr>
        <dsp:cNvPr id="0" name=""/>
        <dsp:cNvSpPr/>
      </dsp:nvSpPr>
      <dsp:spPr>
        <a:xfrm>
          <a:off x="1656046" y="523133"/>
          <a:ext cx="4155506" cy="4155506"/>
        </a:xfrm>
        <a:custGeom>
          <a:avLst/>
          <a:gdLst/>
          <a:ahLst/>
          <a:cxnLst/>
          <a:rect l="0" t="0" r="0" b="0"/>
          <a:pathLst>
            <a:path>
              <a:moveTo>
                <a:pt x="220377" y="3008996"/>
              </a:moveTo>
              <a:arcTo wR="2077753" hR="2077753" stAng="9202314" swAng="1359373"/>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212E1FE-845E-402C-BB1F-CE635240E294}">
      <dsp:nvSpPr>
        <dsp:cNvPr id="0" name=""/>
        <dsp:cNvSpPr/>
      </dsp:nvSpPr>
      <dsp:spPr>
        <a:xfrm>
          <a:off x="957378" y="1438591"/>
          <a:ext cx="1600720" cy="10404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sr-Cyrl-RS" sz="1500" kern="1200"/>
            <a:t>Повежи свој избор са својим могућностима</a:t>
          </a:r>
          <a:endParaRPr lang="en-US" sz="1500" kern="1200"/>
        </a:p>
      </dsp:txBody>
      <dsp:txXfrm>
        <a:off x="957378" y="1438591"/>
        <a:ext cx="1600720" cy="1040468"/>
      </dsp:txXfrm>
    </dsp:sp>
    <dsp:sp modelId="{2D5CB0E2-94F8-4B0F-8A2D-D96061C23986}">
      <dsp:nvSpPr>
        <dsp:cNvPr id="0" name=""/>
        <dsp:cNvSpPr/>
      </dsp:nvSpPr>
      <dsp:spPr>
        <a:xfrm>
          <a:off x="1656046" y="523133"/>
          <a:ext cx="4155506" cy="4155506"/>
        </a:xfrm>
        <a:custGeom>
          <a:avLst/>
          <a:gdLst/>
          <a:ahLst/>
          <a:cxnLst/>
          <a:rect l="0" t="0" r="0" b="0"/>
          <a:pathLst>
            <a:path>
              <a:moveTo>
                <a:pt x="499858" y="725974"/>
              </a:moveTo>
              <a:arcTo wR="2077753" hR="2077753" stAng="13235195" swAng="1211082"/>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12/14/2020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12/14/2020</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12/14/2020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12/14/2020</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12/14/2020</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12/14/2020</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12/14/2020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3" Type="http://schemas.openxmlformats.org/officeDocument/2006/relationships/hyperlink" Target="http://www.upis.mpn.gov.rs/Cir/Pocetna" TargetMode="External"/><Relationship Id="rId2" Type="http://schemas.openxmlformats.org/officeDocument/2006/relationships/hyperlink" Target="http://www.vodiczaosnovce.nsz.gov.r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mailto:psiholog.putnik@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3048000"/>
            <a:ext cx="6172200" cy="1970562"/>
          </a:xfrm>
        </p:spPr>
        <p:txBody>
          <a:bodyPr>
            <a:normAutofit/>
          </a:bodyPr>
          <a:lstStyle/>
          <a:p>
            <a:r>
              <a:rPr lang="sr-Cyrl-RS" dirty="0" smtClean="0"/>
              <a:t>Како донети одлуку о будућој средњој школи?-</a:t>
            </a:r>
            <a:r>
              <a:rPr lang="sr-Cyrl-RS" sz="1800" dirty="0" smtClean="0"/>
              <a:t>појам и значај професионалног развоја ученика</a:t>
            </a:r>
            <a:endParaRPr lang="en-US" sz="1800" dirty="0"/>
          </a:p>
        </p:txBody>
      </p:sp>
      <p:sp>
        <p:nvSpPr>
          <p:cNvPr id="3" name="Subtitle 2"/>
          <p:cNvSpPr>
            <a:spLocks noGrp="1"/>
          </p:cNvSpPr>
          <p:nvPr>
            <p:ph type="subTitle" idx="1"/>
          </p:nvPr>
        </p:nvSpPr>
        <p:spPr/>
        <p:txBody>
          <a:bodyPr>
            <a:normAutofit/>
          </a:bodyPr>
          <a:lstStyle/>
          <a:p>
            <a:pPr algn="r"/>
            <a:r>
              <a:rPr lang="sr-Cyrl-RS" sz="1600" dirty="0" smtClean="0"/>
              <a:t>Марија Томашевић Звиздић</a:t>
            </a:r>
          </a:p>
          <a:p>
            <a:pPr algn="r"/>
            <a:r>
              <a:rPr lang="sr-Cyrl-RS" sz="1600" dirty="0" smtClean="0"/>
              <a:t>психолог школе</a:t>
            </a:r>
            <a:endParaRPr lang="en-US"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Cyrl-RS" sz="3600" dirty="0" smtClean="0"/>
              <a:t>Ко ми може помоћи да нађем одговоре на ова питања?</a:t>
            </a:r>
            <a:endParaRPr lang="en-US" sz="3600" dirty="0"/>
          </a:p>
        </p:txBody>
      </p:sp>
      <p:sp>
        <p:nvSpPr>
          <p:cNvPr id="3" name="Content Placeholder 2"/>
          <p:cNvSpPr>
            <a:spLocks noGrp="1"/>
          </p:cNvSpPr>
          <p:nvPr>
            <p:ph sz="quarter" idx="1"/>
          </p:nvPr>
        </p:nvSpPr>
        <p:spPr/>
        <p:txBody>
          <a:bodyPr>
            <a:normAutofit/>
          </a:bodyPr>
          <a:lstStyle/>
          <a:p>
            <a:r>
              <a:rPr lang="sr-Cyrl-RS" sz="2000" dirty="0" smtClean="0"/>
              <a:t>Разговор са родитељима,старијом  браћом и сестрама, блиским људима из вашег окружења, вршњацима, наставницима на ову тему вам може бити користан.</a:t>
            </a:r>
          </a:p>
          <a:p>
            <a:r>
              <a:rPr lang="sr-Cyrl-RS" sz="2000" dirty="0" smtClean="0"/>
              <a:t>У оквиру радионица професионалног развоја ученика у школи ћемо се бавити овим питањима и имаћете прилику да попуњавањем различитих упитника и анкета сами упознате и процените  себе, своје могућности и жеље.</a:t>
            </a:r>
          </a:p>
        </p:txBody>
      </p:sp>
      <p:pic>
        <p:nvPicPr>
          <p:cNvPr id="4" name="Picture 3" descr="images.png"/>
          <p:cNvPicPr>
            <a:picLocks noChangeAspect="1"/>
          </p:cNvPicPr>
          <p:nvPr/>
        </p:nvPicPr>
        <p:blipFill>
          <a:blip r:embed="rId2" cstate="print"/>
          <a:stretch>
            <a:fillRect/>
          </a:stretch>
        </p:blipFill>
        <p:spPr>
          <a:xfrm>
            <a:off x="2971800" y="4419600"/>
            <a:ext cx="2743200" cy="178308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Cyrl-RS" sz="3600" dirty="0" smtClean="0"/>
              <a:t>Ко ми може помоћи да нађем одговоре на ова питања?</a:t>
            </a:r>
            <a:endParaRPr lang="en-US" sz="3600" dirty="0"/>
          </a:p>
        </p:txBody>
      </p:sp>
      <p:sp>
        <p:nvSpPr>
          <p:cNvPr id="3" name="Content Placeholder 2"/>
          <p:cNvSpPr>
            <a:spLocks noGrp="1"/>
          </p:cNvSpPr>
          <p:nvPr>
            <p:ph sz="quarter" idx="1"/>
          </p:nvPr>
        </p:nvSpPr>
        <p:spPr/>
        <p:txBody>
          <a:bodyPr>
            <a:normAutofit/>
          </a:bodyPr>
          <a:lstStyle/>
          <a:p>
            <a:r>
              <a:rPr lang="sr-Cyrl-RS" sz="2000" dirty="0" smtClean="0"/>
              <a:t>У складу са епидемиолошком ситуацијом, организоваће се посете сајму средњих школа, представљање различитих занимања од стране родитеља, бивших ученика, наставника,  како би се упознали са различитим средњим школама и занимањима и њиховим карактеристикама.</a:t>
            </a:r>
          </a:p>
          <a:p>
            <a:r>
              <a:rPr lang="sr-Cyrl-RS" sz="2000" dirty="0" smtClean="0"/>
              <a:t>Можете се обратити психологу школе и заказати тестирање и индивидуални разговор са освртом на резултате тестова и саветовање како би добили јаснију слику својих могућности, разговарали о својим очекивањима, страховима, недоумицама везано за одабир средње школе.</a:t>
            </a:r>
            <a:endParaRPr lang="en-US" sz="2000"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Cyrl-RS" sz="3600" dirty="0" smtClean="0"/>
              <a:t>Шта након доношења одлуке о избору средње школе?</a:t>
            </a:r>
            <a:endParaRPr lang="en-US" sz="3600" dirty="0"/>
          </a:p>
        </p:txBody>
      </p:sp>
      <p:sp>
        <p:nvSpPr>
          <p:cNvPr id="3" name="Content Placeholder 2"/>
          <p:cNvSpPr>
            <a:spLocks noGrp="1"/>
          </p:cNvSpPr>
          <p:nvPr>
            <p:ph sz="quarter" idx="1"/>
          </p:nvPr>
        </p:nvSpPr>
        <p:spPr/>
        <p:txBody>
          <a:bodyPr>
            <a:normAutofit/>
          </a:bodyPr>
          <a:lstStyle/>
          <a:p>
            <a:r>
              <a:rPr lang="sr-Cyrl-RS" sz="2000" dirty="0" smtClean="0"/>
              <a:t>Након и у току доношења одлуке, важно је размишљати о самом упису, завршном испиту и планирати своје обавезе тако да можете да постигнете да пратите наставу у школи и испуњавате школске обавезе, али и да припремате области из претходних разреда које су обухваћене завршним испитом.</a:t>
            </a:r>
          </a:p>
        </p:txBody>
      </p:sp>
      <p:pic>
        <p:nvPicPr>
          <p:cNvPr id="4" name="Picture 3" descr="images (5).jpg"/>
          <p:cNvPicPr>
            <a:picLocks noChangeAspect="1"/>
          </p:cNvPicPr>
          <p:nvPr/>
        </p:nvPicPr>
        <p:blipFill>
          <a:blip r:embed="rId2" cstate="print"/>
          <a:stretch>
            <a:fillRect/>
          </a:stretch>
        </p:blipFill>
        <p:spPr>
          <a:xfrm>
            <a:off x="1981200" y="3962400"/>
            <a:ext cx="4724400" cy="16002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sz="3600" dirty="0" smtClean="0"/>
              <a:t>Ова школска година је за вас важна из више разлога:</a:t>
            </a:r>
            <a:r>
              <a:rPr lang="sr-Cyrl-RS" dirty="0" smtClean="0"/>
              <a:t/>
            </a:r>
            <a:br>
              <a:rPr lang="sr-Cyrl-RS" dirty="0" smtClean="0"/>
            </a:br>
            <a:endParaRPr lang="en-US" dirty="0"/>
          </a:p>
        </p:txBody>
      </p:sp>
      <p:sp>
        <p:nvSpPr>
          <p:cNvPr id="3" name="Content Placeholder 2"/>
          <p:cNvSpPr>
            <a:spLocks noGrp="1"/>
          </p:cNvSpPr>
          <p:nvPr>
            <p:ph sz="quarter" idx="1"/>
          </p:nvPr>
        </p:nvSpPr>
        <p:spPr/>
        <p:txBody>
          <a:bodyPr>
            <a:normAutofit/>
          </a:bodyPr>
          <a:lstStyle/>
          <a:p>
            <a:r>
              <a:rPr lang="sr-Cyrl-RS" sz="2000" dirty="0" smtClean="0"/>
              <a:t>завршавате један циклус образовања и постајете средњошколци;</a:t>
            </a:r>
          </a:p>
          <a:p>
            <a:r>
              <a:rPr lang="sr-Cyrl-RS" sz="2000" dirty="0" smtClean="0"/>
              <a:t>доносите важну одлуку за </a:t>
            </a:r>
            <a:r>
              <a:rPr lang="sr-Cyrl-RS" sz="2000" dirty="0" smtClean="0"/>
              <a:t>себе; </a:t>
            </a:r>
            <a:endParaRPr lang="sr-Cyrl-RS" sz="2000" dirty="0" smtClean="0"/>
          </a:p>
          <a:p>
            <a:r>
              <a:rPr lang="sr-Cyrl-RS" sz="2000" dirty="0" smtClean="0"/>
              <a:t>од вас се очекује да планирате своје време, усклађујете обавезе, више времена него иначе проводите у </a:t>
            </a:r>
            <a:r>
              <a:rPr lang="sr-Cyrl-RS" sz="2000" dirty="0" smtClean="0"/>
              <a:t>учењу;</a:t>
            </a:r>
            <a:endParaRPr lang="sr-Cyrl-RS" sz="2000" dirty="0" smtClean="0"/>
          </a:p>
          <a:p>
            <a:r>
              <a:rPr lang="sr-Cyrl-RS" sz="2000" dirty="0" smtClean="0"/>
              <a:t>сусрећете се са за вас новом и непознатом ситуацијом каква је  полагање завршног </a:t>
            </a:r>
            <a:r>
              <a:rPr lang="sr-Cyrl-RS" sz="2000" dirty="0" smtClean="0"/>
              <a:t>испита;</a:t>
            </a:r>
            <a:endParaRPr lang="sr-Cyrl-RS" sz="2000" dirty="0" smtClean="0"/>
          </a:p>
          <a:p>
            <a:r>
              <a:rPr lang="sr-Cyrl-RS" sz="2000" dirty="0" smtClean="0"/>
              <a:t>мењате окружење у ком сте се дружили и учили током ових осам година..</a:t>
            </a:r>
            <a:endParaRPr lang="en-US" sz="2000" dirty="0" smtClean="0"/>
          </a:p>
          <a:p>
            <a:endParaRPr lang="en-US" dirty="0"/>
          </a:p>
        </p:txBody>
      </p:sp>
      <p:pic>
        <p:nvPicPr>
          <p:cNvPr id="4" name="Picture 3" descr="images (2).jpg"/>
          <p:cNvPicPr>
            <a:picLocks noChangeAspect="1"/>
          </p:cNvPicPr>
          <p:nvPr/>
        </p:nvPicPr>
        <p:blipFill>
          <a:blip r:embed="rId2" cstate="print"/>
          <a:stretch>
            <a:fillRect/>
          </a:stretch>
        </p:blipFill>
        <p:spPr>
          <a:xfrm>
            <a:off x="3581400" y="4572000"/>
            <a:ext cx="3886200" cy="19050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600" dirty="0" smtClean="0"/>
              <a:t>Важно је да..</a:t>
            </a:r>
            <a:endParaRPr lang="en-US" sz="3600" dirty="0"/>
          </a:p>
        </p:txBody>
      </p:sp>
      <p:sp>
        <p:nvSpPr>
          <p:cNvPr id="3" name="Content Placeholder 2"/>
          <p:cNvSpPr>
            <a:spLocks noGrp="1"/>
          </p:cNvSpPr>
          <p:nvPr>
            <p:ph sz="quarter" idx="1"/>
          </p:nvPr>
        </p:nvSpPr>
        <p:spPr/>
        <p:txBody>
          <a:bodyPr>
            <a:normAutofit/>
          </a:bodyPr>
          <a:lstStyle/>
          <a:p>
            <a:r>
              <a:rPr lang="sr-Cyrl-RS" sz="2000" dirty="0" smtClean="0"/>
              <a:t>Размислите каква подршка и од кога би вам била најзначајнија у предстојећем </a:t>
            </a:r>
            <a:r>
              <a:rPr lang="sr-Cyrl-RS" sz="2000" dirty="0" smtClean="0"/>
              <a:t>периоду.</a:t>
            </a:r>
            <a:endParaRPr lang="sr-Cyrl-RS" sz="2000" dirty="0" smtClean="0"/>
          </a:p>
          <a:p>
            <a:r>
              <a:rPr lang="sr-Cyrl-RS" sz="2000" dirty="0" smtClean="0"/>
              <a:t>Разговарајте и поделите међусобно и са блиским људима и наставницима недоумице и бриге које имате везано за завршетак основне школе и упис у средњу </a:t>
            </a:r>
            <a:r>
              <a:rPr lang="sr-Cyrl-RS" sz="2000" dirty="0" smtClean="0"/>
              <a:t>школу.</a:t>
            </a:r>
            <a:endParaRPr lang="sr-Cyrl-RS" sz="2000" dirty="0" smtClean="0"/>
          </a:p>
          <a:p>
            <a:r>
              <a:rPr lang="sr-Cyrl-RS" sz="2000" dirty="0" smtClean="0"/>
              <a:t>Не оклевајте да потражите информацију или савет везано за ову област од одељењског старешине и психолога/педагога </a:t>
            </a:r>
            <a:r>
              <a:rPr lang="sr-Cyrl-RS" sz="2000" dirty="0" smtClean="0"/>
              <a:t>школе.</a:t>
            </a:r>
            <a:endParaRPr lang="sr-Cyrl-RS" sz="2000" dirty="0" smtClean="0"/>
          </a:p>
          <a:p>
            <a:r>
              <a:rPr lang="sr-Cyrl-RS" sz="2000" dirty="0" smtClean="0"/>
              <a:t>Потрудите се да будете информисани о питањима везаним за упис средње школе пратећи сајт школе и огласну таблу.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2800" dirty="0" smtClean="0"/>
              <a:t>Процес доношења одлуке о избору средње школе или занимања</a:t>
            </a:r>
            <a:endParaRPr lang="en-US" sz="2800"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Cyrl-RS" sz="3600" dirty="0" smtClean="0"/>
              <a:t>Корисни линкови везано за одабир и упис средње школе</a:t>
            </a:r>
            <a:endParaRPr lang="en-US" sz="3600" dirty="0"/>
          </a:p>
        </p:txBody>
      </p:sp>
      <p:sp>
        <p:nvSpPr>
          <p:cNvPr id="5" name="Content Placeholder 4"/>
          <p:cNvSpPr>
            <a:spLocks noGrp="1"/>
          </p:cNvSpPr>
          <p:nvPr>
            <p:ph sz="quarter" idx="1"/>
          </p:nvPr>
        </p:nvSpPr>
        <p:spPr/>
        <p:txBody>
          <a:bodyPr>
            <a:normAutofit fontScale="92500"/>
          </a:bodyPr>
          <a:lstStyle/>
          <a:p>
            <a:r>
              <a:rPr lang="ru-RU" b="1" dirty="0" smtClean="0">
                <a:hlinkClick r:id="rId2"/>
              </a:rPr>
              <a:t>http://www.vodiczaosnovce.nsz.gov.rs</a:t>
            </a:r>
            <a:endParaRPr lang="ru-RU" b="1" dirty="0" smtClean="0"/>
          </a:p>
          <a:p>
            <a:pPr>
              <a:buNone/>
            </a:pPr>
            <a:r>
              <a:rPr lang="ru-RU" dirty="0" smtClean="0"/>
              <a:t>    </a:t>
            </a:r>
            <a:r>
              <a:rPr lang="ru-RU" sz="1900" dirty="0" smtClean="0"/>
              <a:t>Водич за избор занимања - </a:t>
            </a:r>
            <a:r>
              <a:rPr lang="ru-RU" sz="1900" i="1" dirty="0" smtClean="0"/>
              <a:t>Куда после</a:t>
            </a:r>
            <a:r>
              <a:rPr lang="ru-RU" sz="1900" dirty="0" smtClean="0"/>
              <a:t> </a:t>
            </a:r>
            <a:r>
              <a:rPr lang="ru-RU" sz="1900" i="1" dirty="0" smtClean="0"/>
              <a:t>основне школе</a:t>
            </a:r>
            <a:r>
              <a:rPr lang="ru-RU" sz="1900" dirty="0" smtClean="0"/>
              <a:t> коју је сачинила група психолога Националне службе за запошљавање. Доступно је на интернету, па и на сајту наше школе. У овој књижици можете наћи кратке неформалне тестове који вам могу помоћи да одредите у којим областима су највише развијене ваше способности и интересовања, као и кратке описе занимања у којима се наводе и способности потребне за одређено занимање. Посебно користан за ученике који се опредељују за средње стручне школе.</a:t>
            </a:r>
          </a:p>
          <a:p>
            <a:r>
              <a:rPr lang="ru-RU" b="1" dirty="0" smtClean="0">
                <a:hlinkClick r:id="rId3"/>
              </a:rPr>
              <a:t>http://www.upis.mpn.gov.rs/Cir/Pocetna</a:t>
            </a:r>
            <a:endParaRPr lang="ru-RU" b="1" dirty="0" smtClean="0"/>
          </a:p>
          <a:p>
            <a:pPr>
              <a:buNone/>
            </a:pPr>
            <a:r>
              <a:rPr lang="ru-RU" b="1" dirty="0" smtClean="0"/>
              <a:t>    </a:t>
            </a:r>
            <a:r>
              <a:rPr lang="ru-RU" sz="1900" dirty="0" smtClean="0"/>
              <a:t>Уколико желите да погледате колико је прошле године било потребно бодова за упис можете то урадити и преко интернета на презентацији Министарства</a:t>
            </a:r>
            <a:r>
              <a:rPr lang="ru-RU" dirty="0" smtClean="0"/>
              <a:t>. </a:t>
            </a:r>
            <a:br>
              <a:rPr lang="ru-RU" dirty="0" smtClean="0"/>
            </a:b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sr-Cyrl-RS" sz="2800" dirty="0" smtClean="0"/>
              <a:t>Заказивање разговора са психологом</a:t>
            </a:r>
            <a:endParaRPr lang="en-US" sz="2800" dirty="0"/>
          </a:p>
        </p:txBody>
      </p:sp>
      <p:sp>
        <p:nvSpPr>
          <p:cNvPr id="3" name="Content Placeholder 2"/>
          <p:cNvSpPr>
            <a:spLocks noGrp="1"/>
          </p:cNvSpPr>
          <p:nvPr>
            <p:ph sz="quarter" idx="1"/>
          </p:nvPr>
        </p:nvSpPr>
        <p:spPr/>
        <p:txBody>
          <a:bodyPr>
            <a:normAutofit/>
          </a:bodyPr>
          <a:lstStyle/>
          <a:p>
            <a:r>
              <a:rPr lang="ru-RU" sz="2000" dirty="0" smtClean="0"/>
              <a:t> Уколико желите да закажете тестирање и/или индивидуално саветовање на тему одабира средње школе или имате потребу да разговарате са психологом на неку од тема које смо поменули, имате неку своју дилему, размишљање или бригу можете ми се обратити у школи или контактирати ме преко одељењског старешине или путем мејл адресе  </a:t>
            </a:r>
            <a:r>
              <a:rPr lang="ru-RU" sz="2000" b="1" dirty="0" smtClean="0">
                <a:hlinkClick r:id="rId2"/>
              </a:rPr>
              <a:t>psiholog.putnik@gmail.com</a:t>
            </a:r>
            <a:r>
              <a:rPr lang="ru-RU" sz="2000" b="1" dirty="0" smtClean="0"/>
              <a:t> </a:t>
            </a:r>
            <a:r>
              <a:rPr lang="ru-RU" sz="2000" dirty="0" smtClean="0"/>
              <a:t>и заказати разговор.</a:t>
            </a:r>
            <a:endParaRPr lang="en-US" sz="2000" dirty="0"/>
          </a:p>
        </p:txBody>
      </p:sp>
      <p:pic>
        <p:nvPicPr>
          <p:cNvPr id="5" name="Picture 4" descr="download (2).jpg"/>
          <p:cNvPicPr>
            <a:picLocks noChangeAspect="1"/>
          </p:cNvPicPr>
          <p:nvPr/>
        </p:nvPicPr>
        <p:blipFill>
          <a:blip r:embed="rId3" cstate="print"/>
          <a:stretch>
            <a:fillRect/>
          </a:stretch>
        </p:blipFill>
        <p:spPr>
          <a:xfrm>
            <a:off x="2362200" y="4343400"/>
            <a:ext cx="3429000" cy="13716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sr-Cyrl-RS" sz="3600" dirty="0" smtClean="0"/>
              <a:t>Шта је то професионални развој?</a:t>
            </a:r>
            <a:endParaRPr lang="en-US" sz="3600" dirty="0"/>
          </a:p>
        </p:txBody>
      </p:sp>
      <p:sp>
        <p:nvSpPr>
          <p:cNvPr id="3" name="Content Placeholder 2"/>
          <p:cNvSpPr>
            <a:spLocks noGrp="1"/>
          </p:cNvSpPr>
          <p:nvPr>
            <p:ph sz="quarter" idx="1"/>
          </p:nvPr>
        </p:nvSpPr>
        <p:spPr/>
        <p:txBody>
          <a:bodyPr>
            <a:normAutofit/>
          </a:bodyPr>
          <a:lstStyle/>
          <a:p>
            <a:r>
              <a:rPr lang="sr-Cyrl-RS" sz="2000" dirty="0" smtClean="0"/>
              <a:t>Континуирани процес кретања кроз свет </a:t>
            </a:r>
            <a:r>
              <a:rPr lang="sr-Cyrl-RS" sz="2000" dirty="0" smtClean="0"/>
              <a:t>рада.</a:t>
            </a:r>
            <a:endParaRPr lang="sr-Cyrl-RS" sz="2000" dirty="0" smtClean="0"/>
          </a:p>
          <a:p>
            <a:r>
              <a:rPr lang="sr-Cyrl-RS" sz="2000" dirty="0" smtClean="0"/>
              <a:t>На неки начин траје целог нашег </a:t>
            </a:r>
            <a:r>
              <a:rPr lang="sr-Cyrl-RS" sz="2000" dirty="0" smtClean="0"/>
              <a:t>живота.</a:t>
            </a:r>
            <a:endParaRPr lang="sr-Cyrl-RS" sz="2000" dirty="0" smtClean="0"/>
          </a:p>
          <a:p>
            <a:r>
              <a:rPr lang="sr-Cyrl-RS" sz="2000" dirty="0" smtClean="0"/>
              <a:t>Већ у раном детињству препознајемо да смо у нечему бољи, да нам нешто иде од руке, да у неким задацима и играма учествујемо радије него  у неким другим.. </a:t>
            </a:r>
          </a:p>
        </p:txBody>
      </p:sp>
      <p:pic>
        <p:nvPicPr>
          <p:cNvPr id="4" name="Picture 3" descr="download (1).jpg"/>
          <p:cNvPicPr>
            <a:picLocks noChangeAspect="1"/>
          </p:cNvPicPr>
          <p:nvPr/>
        </p:nvPicPr>
        <p:blipFill>
          <a:blip r:embed="rId2" cstate="print"/>
          <a:stretch>
            <a:fillRect/>
          </a:stretch>
        </p:blipFill>
        <p:spPr>
          <a:xfrm>
            <a:off x="2362200" y="3886200"/>
            <a:ext cx="3733800" cy="207160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Cyrl-RS" sz="3600" dirty="0" smtClean="0"/>
              <a:t>Шта је то професионални развој?</a:t>
            </a:r>
            <a:endParaRPr lang="en-US" sz="3600" dirty="0"/>
          </a:p>
        </p:txBody>
      </p:sp>
      <p:sp>
        <p:nvSpPr>
          <p:cNvPr id="3" name="Content Placeholder 2"/>
          <p:cNvSpPr>
            <a:spLocks noGrp="1"/>
          </p:cNvSpPr>
          <p:nvPr>
            <p:ph sz="quarter" idx="1"/>
          </p:nvPr>
        </p:nvSpPr>
        <p:spPr/>
        <p:txBody>
          <a:bodyPr/>
          <a:lstStyle/>
          <a:p>
            <a:r>
              <a:rPr lang="sr-Cyrl-RS" sz="2000" dirty="0" smtClean="0"/>
              <a:t>Први сусрет са светом рада је обично преко наших родитеља и блиских људи из нашег окружења.</a:t>
            </a:r>
          </a:p>
          <a:p>
            <a:r>
              <a:rPr lang="sr-Cyrl-RS" sz="2000" dirty="0" smtClean="0"/>
              <a:t>Деца и пре поласка у школу имају идеју шта је то посао, зашто људи морају да раде и којим занимањем би волела да се баве.</a:t>
            </a:r>
            <a:endParaRPr lang="en-US" sz="2000" dirty="0" smtClean="0"/>
          </a:p>
          <a:p>
            <a:endParaRPr lang="en-US" dirty="0"/>
          </a:p>
        </p:txBody>
      </p:sp>
      <p:pic>
        <p:nvPicPr>
          <p:cNvPr id="5" name="Picture 4" descr="images.png"/>
          <p:cNvPicPr>
            <a:picLocks noChangeAspect="1"/>
          </p:cNvPicPr>
          <p:nvPr/>
        </p:nvPicPr>
        <p:blipFill>
          <a:blip r:embed="rId2" cstate="print"/>
          <a:stretch>
            <a:fillRect/>
          </a:stretch>
        </p:blipFill>
        <p:spPr>
          <a:xfrm>
            <a:off x="2438400" y="3810000"/>
            <a:ext cx="3352800" cy="1524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Cyrl-RS" sz="3600" dirty="0" smtClean="0"/>
              <a:t>Шта све обухвата професионални развој?</a:t>
            </a:r>
            <a:endParaRPr lang="en-US" sz="3600" dirty="0"/>
          </a:p>
        </p:txBody>
      </p:sp>
      <p:sp>
        <p:nvSpPr>
          <p:cNvPr id="3" name="Content Placeholder 2"/>
          <p:cNvSpPr>
            <a:spLocks noGrp="1"/>
          </p:cNvSpPr>
          <p:nvPr>
            <p:ph sz="quarter" idx="1"/>
          </p:nvPr>
        </p:nvSpPr>
        <p:spPr/>
        <p:txBody>
          <a:bodyPr>
            <a:normAutofit/>
          </a:bodyPr>
          <a:lstStyle/>
          <a:p>
            <a:r>
              <a:rPr lang="sr-Cyrl-RS" sz="2000" dirty="0" smtClean="0"/>
              <a:t>Кроз прве године школовања често сте радили саставе или разговарали на часу о занимањима, која занимања постоје и која су вама занимљива,често су и ваши родитељи на часу представљали своја занимања.</a:t>
            </a:r>
          </a:p>
          <a:p>
            <a:r>
              <a:rPr lang="sr-Cyrl-RS" sz="2000" dirty="0" smtClean="0"/>
              <a:t>Писали сте бар једном састав на тему </a:t>
            </a:r>
            <a:r>
              <a:rPr lang="sr-Cyrl-RS" sz="2000" i="1" dirty="0" smtClean="0"/>
              <a:t>Шта бих волео да будем кад порастем?</a:t>
            </a:r>
          </a:p>
          <a:p>
            <a:r>
              <a:rPr lang="sr-Cyrl-RS" sz="2000" dirty="0" smtClean="0"/>
              <a:t>Ваша интересовања су се мењала током година и упознавали сте се са неким новим занимањима и </a:t>
            </a:r>
            <a:r>
              <a:rPr lang="sr-Cyrl-RS" sz="2000" dirty="0" smtClean="0"/>
              <a:t>пословима.</a:t>
            </a:r>
            <a:endParaRPr lang="sr-Cyrl-RS" sz="2000" dirty="0" smtClean="0"/>
          </a:p>
        </p:txBody>
      </p:sp>
      <p:pic>
        <p:nvPicPr>
          <p:cNvPr id="4" name="Picture 3" descr="images.jpg"/>
          <p:cNvPicPr>
            <a:picLocks noChangeAspect="1"/>
          </p:cNvPicPr>
          <p:nvPr/>
        </p:nvPicPr>
        <p:blipFill>
          <a:blip r:embed="rId2" cstate="print"/>
          <a:stretch>
            <a:fillRect/>
          </a:stretch>
        </p:blipFill>
        <p:spPr>
          <a:xfrm>
            <a:off x="2286000" y="4724400"/>
            <a:ext cx="3733800" cy="121158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Cyrl-RS" sz="3600" dirty="0" smtClean="0"/>
              <a:t>Шта све обухвата професионални развој?</a:t>
            </a:r>
            <a:endParaRPr lang="en-US" sz="3600" dirty="0"/>
          </a:p>
        </p:txBody>
      </p:sp>
      <p:sp>
        <p:nvSpPr>
          <p:cNvPr id="3" name="Content Placeholder 2"/>
          <p:cNvSpPr>
            <a:spLocks noGrp="1"/>
          </p:cNvSpPr>
          <p:nvPr>
            <p:ph sz="quarter" idx="1"/>
          </p:nvPr>
        </p:nvSpPr>
        <p:spPr/>
        <p:txBody>
          <a:bodyPr/>
          <a:lstStyle/>
          <a:p>
            <a:r>
              <a:rPr lang="sr-Cyrl-RS" sz="2000" dirty="0" smtClean="0"/>
              <a:t>Сада се први пут налазите у ситуацији да доносите одлуку која може утицати на даљи правац вашег професионалног </a:t>
            </a:r>
            <a:r>
              <a:rPr lang="sr-Cyrl-RS" sz="2000" dirty="0" smtClean="0"/>
              <a:t>развоја. </a:t>
            </a:r>
            <a:endParaRPr lang="en-US" sz="2000" dirty="0" smtClean="0"/>
          </a:p>
          <a:p>
            <a:r>
              <a:rPr lang="sr-Cyrl-RS" sz="2000" dirty="0" smtClean="0"/>
              <a:t>Та одлука јесте важна, али је прва у низу одлука које ћете доносити и на тај начин обликовати путању вашег развоја у свету рада.</a:t>
            </a:r>
          </a:p>
          <a:p>
            <a:r>
              <a:rPr lang="sr-Cyrl-RS" sz="2000" dirty="0" smtClean="0"/>
              <a:t>Носи са собом дозу одговорности и неизвесности. </a:t>
            </a:r>
          </a:p>
          <a:p>
            <a:endParaRPr lang="en-US" dirty="0"/>
          </a:p>
        </p:txBody>
      </p:sp>
      <p:pic>
        <p:nvPicPr>
          <p:cNvPr id="5" name="Picture 4" descr="download.jpg"/>
          <p:cNvPicPr>
            <a:picLocks noChangeAspect="1"/>
          </p:cNvPicPr>
          <p:nvPr/>
        </p:nvPicPr>
        <p:blipFill>
          <a:blip r:embed="rId2" cstate="print"/>
          <a:stretch>
            <a:fillRect/>
          </a:stretch>
        </p:blipFill>
        <p:spPr>
          <a:xfrm>
            <a:off x="2590800" y="4191000"/>
            <a:ext cx="2895600" cy="16764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Cyrl-RS" sz="3600" dirty="0" smtClean="0"/>
              <a:t>Доношење одлуке о будућој школи</a:t>
            </a:r>
            <a:endParaRPr lang="en-US" sz="3600" dirty="0"/>
          </a:p>
        </p:txBody>
      </p:sp>
      <p:sp>
        <p:nvSpPr>
          <p:cNvPr id="3" name="Content Placeholder 2"/>
          <p:cNvSpPr>
            <a:spLocks noGrp="1"/>
          </p:cNvSpPr>
          <p:nvPr>
            <p:ph sz="quarter" idx="1"/>
          </p:nvPr>
        </p:nvSpPr>
        <p:spPr/>
        <p:txBody>
          <a:bodyPr>
            <a:normAutofit/>
          </a:bodyPr>
          <a:lstStyle/>
          <a:p>
            <a:r>
              <a:rPr lang="sr-Cyrl-RS" sz="1800" dirty="0" smtClean="0"/>
              <a:t>Може изазвати осећања страха, бриге, непријатности,али и радости, задовољства, поноса.</a:t>
            </a:r>
          </a:p>
          <a:p>
            <a:r>
              <a:rPr lang="sr-Cyrl-RS" sz="1800" dirty="0" smtClean="0"/>
              <a:t>Осећања могу утицати на то да одлуку одлажемо и избегавамо до последњег тренутка или се понашамо као да се ништа не дешава,а могу нас мотивисати да истражујемо, размишљамо и процењујемо како би донели одлуку са којом ћемо бити задовољни. </a:t>
            </a:r>
          </a:p>
          <a:p>
            <a:r>
              <a:rPr lang="sr-Cyrl-RS" sz="1800" dirty="0" smtClean="0"/>
              <a:t>Разговор са блиским људима и/или одељењским старешином, психологом школе нам може помоћи да превазиђемо овакве потешкоће.</a:t>
            </a:r>
            <a:endParaRPr lang="en-US" sz="1800" dirty="0"/>
          </a:p>
        </p:txBody>
      </p:sp>
      <p:pic>
        <p:nvPicPr>
          <p:cNvPr id="5" name="Picture 4" descr="images (1).jpg"/>
          <p:cNvPicPr>
            <a:picLocks noChangeAspect="1"/>
          </p:cNvPicPr>
          <p:nvPr/>
        </p:nvPicPr>
        <p:blipFill>
          <a:blip r:embed="rId2" cstate="print"/>
          <a:stretch>
            <a:fillRect/>
          </a:stretch>
        </p:blipFill>
        <p:spPr>
          <a:xfrm>
            <a:off x="2514600" y="4648200"/>
            <a:ext cx="4114800" cy="19050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Cyrl-RS" sz="2800" dirty="0" smtClean="0"/>
              <a:t>Шта узимамо у обзир приликом доношења одлуке о будућој средњој школи?</a:t>
            </a:r>
            <a:endParaRPr lang="en-US" sz="2800" dirty="0"/>
          </a:p>
        </p:txBody>
      </p:sp>
      <p:sp>
        <p:nvSpPr>
          <p:cNvPr id="3" name="Content Placeholder 2"/>
          <p:cNvSpPr>
            <a:spLocks noGrp="1"/>
          </p:cNvSpPr>
          <p:nvPr>
            <p:ph sz="quarter" idx="1"/>
          </p:nvPr>
        </p:nvSpPr>
        <p:spPr/>
        <p:txBody>
          <a:bodyPr>
            <a:normAutofit/>
          </a:bodyPr>
          <a:lstStyle/>
          <a:p>
            <a:r>
              <a:rPr lang="sr-Cyrl-RS" sz="2000" dirty="0" smtClean="0"/>
              <a:t>Важно је да поставите себи следећа питања:</a:t>
            </a:r>
          </a:p>
          <a:p>
            <a:endParaRPr lang="sr-Cyrl-RS" sz="2000" dirty="0" smtClean="0"/>
          </a:p>
          <a:p>
            <a:r>
              <a:rPr lang="sr-Cyrl-RS" sz="2000" dirty="0" smtClean="0"/>
              <a:t>Ко сам ја, које особине препознајем код себе?</a:t>
            </a:r>
          </a:p>
          <a:p>
            <a:r>
              <a:rPr lang="sr-Cyrl-RS" sz="2000" dirty="0" smtClean="0"/>
              <a:t>Која су моја интересовања, чиме волим да се бавим, о чему да размишљам, шта да истражујем? </a:t>
            </a:r>
          </a:p>
          <a:p>
            <a:r>
              <a:rPr lang="sr-Cyrl-RS" sz="2000" dirty="0" smtClean="0"/>
              <a:t>Како видим своје способности, у којим активностима и задацима сам успешнији него у неким другим?</a:t>
            </a:r>
          </a:p>
          <a:p>
            <a:endParaRPr lang="sr-Cyrl-RS" dirty="0" smtClean="0"/>
          </a:p>
          <a:p>
            <a:endParaRPr lang="sr-Cyrl-RS" dirty="0" smtClean="0"/>
          </a:p>
          <a:p>
            <a:endParaRPr lang="en-US" dirty="0"/>
          </a:p>
        </p:txBody>
      </p:sp>
      <p:pic>
        <p:nvPicPr>
          <p:cNvPr id="6" name="Picture 5" descr="images (6).jpg"/>
          <p:cNvPicPr>
            <a:picLocks noChangeAspect="1"/>
          </p:cNvPicPr>
          <p:nvPr/>
        </p:nvPicPr>
        <p:blipFill>
          <a:blip r:embed="rId2" cstate="print"/>
          <a:stretch>
            <a:fillRect/>
          </a:stretch>
        </p:blipFill>
        <p:spPr>
          <a:xfrm>
            <a:off x="2590800" y="4419600"/>
            <a:ext cx="3733800" cy="14478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_fh4r_ASaUKXyLU0_1BlQHw.jpeg"/>
          <p:cNvPicPr>
            <a:picLocks noChangeAspect="1"/>
          </p:cNvPicPr>
          <p:nvPr/>
        </p:nvPicPr>
        <p:blipFill>
          <a:blip r:embed="rId2" cstate="print"/>
          <a:stretch>
            <a:fillRect/>
          </a:stretch>
        </p:blipFill>
        <p:spPr>
          <a:xfrm>
            <a:off x="0" y="0"/>
            <a:ext cx="9143999" cy="68580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Cyrl-RS" sz="2800" dirty="0" smtClean="0"/>
              <a:t>Шта узимамо у обзир приликом доношења одлуке о будућој средњој школи?</a:t>
            </a:r>
            <a:endParaRPr lang="en-US" sz="2800" dirty="0"/>
          </a:p>
        </p:txBody>
      </p:sp>
      <p:sp>
        <p:nvSpPr>
          <p:cNvPr id="3" name="Content Placeholder 2"/>
          <p:cNvSpPr>
            <a:spLocks noGrp="1"/>
          </p:cNvSpPr>
          <p:nvPr>
            <p:ph sz="quarter" idx="1"/>
          </p:nvPr>
        </p:nvSpPr>
        <p:spPr/>
        <p:txBody>
          <a:bodyPr/>
          <a:lstStyle/>
          <a:p>
            <a:r>
              <a:rPr lang="sr-Cyrl-RS" sz="2000" dirty="0" smtClean="0"/>
              <a:t>Као и питања везана за занимање којим ћете се бавити:</a:t>
            </a:r>
          </a:p>
          <a:p>
            <a:r>
              <a:rPr lang="sr-Cyrl-RS" sz="2000" dirty="0" smtClean="0"/>
              <a:t>Која све занимања постоје?</a:t>
            </a:r>
          </a:p>
          <a:p>
            <a:r>
              <a:rPr lang="sr-Cyrl-RS" sz="2000" dirty="0" smtClean="0"/>
              <a:t>Који су захтеви одређених занимања (неопходне квалификације, особине личности,способности)? </a:t>
            </a:r>
          </a:p>
          <a:p>
            <a:r>
              <a:rPr lang="sr-Cyrl-RS" sz="2000" dirty="0" smtClean="0"/>
              <a:t>Које могућности нуде одређена занимања (могућност запослења, могућност напредовања у послу, финансијска сигурност, радно време, услови рада, погодности, ризици посла)?</a:t>
            </a:r>
          </a:p>
          <a:p>
            <a:endParaRPr lang="en-US" dirty="0"/>
          </a:p>
        </p:txBody>
      </p:sp>
      <p:pic>
        <p:nvPicPr>
          <p:cNvPr id="4" name="Picture 3" descr="images.jpg"/>
          <p:cNvPicPr>
            <a:picLocks noChangeAspect="1"/>
          </p:cNvPicPr>
          <p:nvPr/>
        </p:nvPicPr>
        <p:blipFill>
          <a:blip r:embed="rId2" cstate="print"/>
          <a:stretch>
            <a:fillRect/>
          </a:stretch>
        </p:blipFill>
        <p:spPr>
          <a:xfrm>
            <a:off x="2590800" y="4572000"/>
            <a:ext cx="3657600" cy="15240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507</TotalTime>
  <Words>948</Words>
  <Application>Microsoft Office PowerPoint</Application>
  <PresentationFormat>On-screen Show (4:3)</PresentationFormat>
  <Paragraphs>66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Oriel</vt:lpstr>
      <vt:lpstr>Како донети одлуку о будућој средњој школи?-појам и значај професионалног развоја ученика</vt:lpstr>
      <vt:lpstr>Шта је то професионални развој?</vt:lpstr>
      <vt:lpstr>Шта је то професионални развој?</vt:lpstr>
      <vt:lpstr>Шта све обухвата професионални развој?</vt:lpstr>
      <vt:lpstr>Шта све обухвата професионални развој?</vt:lpstr>
      <vt:lpstr>Доношење одлуке о будућој школи</vt:lpstr>
      <vt:lpstr>Шта узимамо у обзир приликом доношења одлуке о будућој средњој школи?</vt:lpstr>
      <vt:lpstr>Slide 8</vt:lpstr>
      <vt:lpstr>Шта узимамо у обзир приликом доношења одлуке о будућој средњој школи?</vt:lpstr>
      <vt:lpstr>Ко ми може помоћи да нађем одговоре на ова питања?</vt:lpstr>
      <vt:lpstr>Ко ми може помоћи да нађем одговоре на ова питања?</vt:lpstr>
      <vt:lpstr>Шта након доношења одлуке о избору средње школе?</vt:lpstr>
      <vt:lpstr>Ова школска година је за вас важна из више разлога: </vt:lpstr>
      <vt:lpstr>Важно је да..</vt:lpstr>
      <vt:lpstr>Процес доношења одлуке о избору средње школе или занимања</vt:lpstr>
      <vt:lpstr>Корисни линкови везано за одабир и упис средње школе</vt:lpstr>
      <vt:lpstr>Заказивање разговора са психологом</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Како донети одлуку о будућој средњој школи?-појам и значај професионални развој ученика</dc:title>
  <dc:creator>Korisnik</dc:creator>
  <cp:lastModifiedBy>Korisnik</cp:lastModifiedBy>
  <cp:revision>65</cp:revision>
  <dcterms:created xsi:type="dcterms:W3CDTF">2006-08-16T00:00:00Z</dcterms:created>
  <dcterms:modified xsi:type="dcterms:W3CDTF">2020-12-14T12:43:03Z</dcterms:modified>
</cp:coreProperties>
</file>